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3"/>
  </p:notesMasterIdLst>
  <p:handoutMasterIdLst>
    <p:handoutMasterId r:id="rId14"/>
  </p:handoutMasterIdLst>
  <p:sldIdLst>
    <p:sldId id="277" r:id="rId3"/>
    <p:sldId id="261" r:id="rId4"/>
    <p:sldId id="397" r:id="rId5"/>
    <p:sldId id="398" r:id="rId6"/>
    <p:sldId id="399" r:id="rId7"/>
    <p:sldId id="401" r:id="rId8"/>
    <p:sldId id="405" r:id="rId9"/>
    <p:sldId id="404" r:id="rId10"/>
    <p:sldId id="406" r:id="rId11"/>
    <p:sldId id="403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0033CC"/>
    <a:srgbClr val="CC9900"/>
    <a:srgbClr val="003300"/>
    <a:srgbClr val="FF00FF"/>
    <a:srgbClr val="BC7A44"/>
    <a:srgbClr val="33CC33"/>
    <a:srgbClr val="C1E2E5"/>
    <a:srgbClr val="CCFFCC"/>
    <a:srgbClr val="FF7C8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DC748-D4D4-48A9-B926-81FDFDBEB938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5A3D5-7C75-4D76-B598-35D9F752F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FBDCE-2715-4F5C-B435-24188117B8BC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799CE0-0B87-4895-84A5-FF815E2F1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/>
            <a:fld id="{F7EACA3C-AFA8-4410-AE66-32CAAD8F55D8}" type="slidenum">
              <a:rPr lang="ar-SA" sz="1200"/>
              <a:pPr algn="r"/>
              <a:t>1</a:t>
            </a:fld>
            <a:endParaRPr lang="en-US" sz="1200" dirty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9E82F-A713-4536-BE8C-00AB7685C42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E706C-FDAB-41EE-9B55-859EF796750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4756A-0CF6-46F2-97F3-3F461C2811A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91E80-2F6F-48AB-8EF6-31D9A0432C1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D64CC-F283-44DF-971C-4D3769F882E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F9E92-0DF1-47CE-882F-C839780DC02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D85EBA-CF0B-47E3-9D1D-87E558606EA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17E99-CEB2-408B-AD79-0BF6EF869C6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8D871-4219-4225-A34E-78CDBAEFFFC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374665-4A61-468F-9BF4-CBF02F361AE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2F96B-39EC-4084-B7D7-8ED7208B234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6F634D-0A80-4E5C-9CDD-C49B030E4B0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036C36-43A0-46B9-B27F-AD0045FE1D4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C5B3C-9A64-49EE-8956-3273BF7B38F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8C570-5DB6-419C-8597-7D03F586F58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F0CA1-AAF7-4D0A-B732-18345F0E2BE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4C024-3666-4DAF-A6C7-16734A311D8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38900-A221-4ADD-975C-6BFF8773655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74ACC-08AA-4126-9640-6DD2CC48A22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158CA-6E9B-492E-9F20-46C75E7F5C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A22780-364A-491F-AB01-79559DA82F3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A51001-7477-4AFD-9573-3B1D7F88FF5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manual image 1"/>
          <p:cNvPicPr>
            <a:picLocks noChangeAspect="1" noChangeArrowheads="1"/>
          </p:cNvPicPr>
          <p:nvPr userDrawn="1"/>
        </p:nvPicPr>
        <p:blipFill>
          <a:blip r:embed="rId13" cstate="print">
            <a:lum bright="70000" contrast="-70000"/>
            <a:grayscl/>
          </a:blip>
          <a:srcRect r="64510"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C8C6D4F-2CA6-4CB8-8959-C517BE3FE2E2}" type="slidenum">
              <a:rPr lang="en-GB"/>
              <a:pPr/>
              <a:t>‹#›</a:t>
            </a:fld>
            <a:endParaRPr lang="en-GB"/>
          </a:p>
        </p:txBody>
      </p:sp>
      <p:grpSp>
        <p:nvGrpSpPr>
          <p:cNvPr id="1032" name="Group 7"/>
          <p:cNvGrpSpPr>
            <a:grpSpLocks/>
          </p:cNvGrpSpPr>
          <p:nvPr userDrawn="1"/>
        </p:nvGrpSpPr>
        <p:grpSpPr bwMode="auto">
          <a:xfrm>
            <a:off x="0" y="0"/>
            <a:ext cx="1143000" cy="1155700"/>
            <a:chOff x="342900" y="112712"/>
            <a:chExt cx="1090613" cy="1097545"/>
          </a:xfrm>
        </p:grpSpPr>
        <p:pic>
          <p:nvPicPr>
            <p:cNvPr id="1033" name="Picture 6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88031" y="112712"/>
              <a:ext cx="843543" cy="787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342900" y="833353"/>
              <a:ext cx="1090613" cy="3769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OAAA</a:t>
              </a:r>
              <a:endParaRPr lang="en-GB" sz="20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C4F522F-D7DD-494F-AFD1-D7B06AEDE99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6" descr="manual image 1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grayscl/>
          </a:blip>
          <a:srcRect r="64510"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171" name="Rectangle 9"/>
          <p:cNvSpPr>
            <a:spLocks noGrp="1" noChangeArrowheads="1"/>
          </p:cNvSpPr>
          <p:nvPr>
            <p:ph type="ctrTitle" idx="4294967295"/>
          </p:nvPr>
        </p:nvSpPr>
        <p:spPr>
          <a:xfrm>
            <a:off x="495300" y="1176338"/>
            <a:ext cx="8332788" cy="5186362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/>
            </a:r>
            <a:b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</a:br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/>
            </a:r>
            <a:b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</a:br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Oman Academic Accreditation </a:t>
            </a:r>
            <a:b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</a:br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Authority (OAAA)</a:t>
            </a:r>
            <a:r>
              <a:rPr lang="en-GB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/>
            </a:r>
            <a:br>
              <a:rPr lang="en-GB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</a:br>
            <a:r>
              <a:rPr lang="en-US" sz="2800" dirty="0" smtClean="0">
                <a:solidFill>
                  <a:srgbClr val="800000"/>
                </a:solidFill>
                <a:latin typeface="+mn-lt"/>
              </a:rPr>
              <a:t/>
            </a:r>
            <a:br>
              <a:rPr lang="en-US" sz="2800" dirty="0" smtClean="0">
                <a:solidFill>
                  <a:srgbClr val="800000"/>
                </a:solidFill>
                <a:latin typeface="+mn-lt"/>
              </a:rPr>
            </a:br>
            <a:r>
              <a:rPr lang="en-US" sz="1400" dirty="0" smtClean="0">
                <a:solidFill>
                  <a:srgbClr val="800000"/>
                </a:solidFill>
                <a:latin typeface="+mn-lt"/>
              </a:rPr>
              <a:t/>
            </a:r>
            <a:br>
              <a:rPr lang="en-US" sz="1400" dirty="0" smtClean="0">
                <a:solidFill>
                  <a:srgbClr val="800000"/>
                </a:solidFill>
                <a:latin typeface="+mn-lt"/>
              </a:rPr>
            </a:br>
            <a:r>
              <a:rPr lang="en-US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Oman Qualifications </a:t>
            </a:r>
            <a:r>
              <a:rPr lang="en-US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Framework:</a:t>
            </a:r>
            <a:br>
              <a:rPr lang="en-US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Project Proposal</a:t>
            </a:r>
            <a:r>
              <a:rPr lang="en-US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en-GB" sz="2800" b="1" dirty="0" smtClean="0">
                <a:latin typeface="+mn-lt"/>
              </a:rPr>
              <a:t/>
            </a:r>
            <a:br>
              <a:rPr lang="en-GB" sz="2800" b="1" dirty="0" smtClean="0">
                <a:latin typeface="+mn-lt"/>
              </a:rPr>
            </a:br>
            <a:r>
              <a:rPr lang="en-GB" sz="2800" b="1" dirty="0" smtClean="0">
                <a:latin typeface="+mn-lt"/>
              </a:rPr>
              <a:t>OQF Oversight Committee </a:t>
            </a:r>
            <a:br>
              <a:rPr lang="en-GB" sz="2800" b="1" dirty="0" smtClean="0">
                <a:latin typeface="+mn-lt"/>
              </a:rPr>
            </a:br>
            <a:r>
              <a:rPr lang="en-US" sz="2400" b="1" dirty="0" smtClean="0">
                <a:solidFill>
                  <a:srgbClr val="008000"/>
                </a:solidFill>
                <a:latin typeface="+mn-lt"/>
                <a:cs typeface="Arial" pitchFamily="34" charset="0"/>
              </a:rPr>
              <a:t>24 June 2014</a:t>
            </a:r>
            <a:r>
              <a:rPr lang="en-US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endParaRPr lang="en-US" sz="2000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1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21113" y="271463"/>
            <a:ext cx="1508125" cy="14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58CA-6E9B-492E-9F20-46C75E7F5C64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GB" smtClean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  <a:defRPr/>
            </a:pP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  <a:defRPr/>
            </a:pP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  <a:defRPr/>
            </a:pP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  <a:defRPr/>
            </a:pP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  <a:defRPr/>
            </a:pP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  <a:defRPr/>
            </a:pP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Tx/>
              <a:buNone/>
              <a:defRPr/>
            </a:pPr>
            <a:r>
              <a:rPr lang="en-US" sz="4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www.oaaa.gov.om</a:t>
            </a:r>
            <a:endParaRPr lang="en-GB" sz="4000" smtClean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1" name="Rectangle 2"/>
          <p:cNvSpPr>
            <a:spLocks noChangeArrowheads="1"/>
          </p:cNvSpPr>
          <p:nvPr/>
        </p:nvSpPr>
        <p:spPr bwMode="auto">
          <a:xfrm>
            <a:off x="0" y="4637088"/>
            <a:ext cx="9144000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 algn="ctr">
              <a:defRPr/>
            </a:pPr>
            <a:endParaRPr lang="en-GB" sz="40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58CA-6E9B-492E-9F20-46C75E7F5C64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3074" name="Picture 2" descr="C:\Users\T.Goodliffe.ACCREDITATION\AppData\Local\Microsoft\Windows\Temporary Internet Files\Content.Outlook\Z3K28RUX\IMG_32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219200"/>
            <a:ext cx="6858000" cy="38126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Outline</a:t>
            </a: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906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Background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Suggested desired features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Project aim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Project scope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A Consultative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Action plan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Committee feedback</a:t>
            </a:r>
            <a:endParaRPr lang="en-US" sz="3000" dirty="0" smtClean="0"/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5671-6C08-4778-B2AE-77F3DE09E4A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sz="2800" dirty="0" smtClean="0"/>
              <a:t>Project proposal based on proposal submitted to HE Minister of Higher Education in 2012</a:t>
            </a:r>
          </a:p>
          <a:p>
            <a:r>
              <a:rPr lang="en-US" sz="2800" dirty="0" smtClean="0"/>
              <a:t>The need to develop a comprehensive NQF identified in the development of Oman’s Education Strategy 2040</a:t>
            </a:r>
          </a:p>
          <a:p>
            <a:r>
              <a:rPr lang="en-US" sz="2800" dirty="0" smtClean="0"/>
              <a:t>The need for a comprehensive NQF identified in </a:t>
            </a:r>
            <a:r>
              <a:rPr lang="en-US" sz="2800" dirty="0" err="1" smtClean="0"/>
              <a:t>MoE</a:t>
            </a:r>
            <a:r>
              <a:rPr lang="en-US" sz="2800" dirty="0" smtClean="0"/>
              <a:t>/World Bank report on quality in education</a:t>
            </a:r>
          </a:p>
          <a:p>
            <a:r>
              <a:rPr lang="en-US" sz="2800" dirty="0" smtClean="0"/>
              <a:t>The current OQF is limited and needs to be aligned with other areas of educational provision (such as school, vocational, technical and professional education)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34D-0A80-4E5C-9CDD-C49B030E4B04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Suggested desired features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34D-0A80-4E5C-9CDD-C49B030E4B0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33400" y="1524000"/>
            <a:ext cx="441960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7030A0"/>
                </a:solidFill>
                <a:latin typeface="Arial Black" pitchFamily="34" charset="0"/>
                <a:cs typeface="Aharoni" pitchFamily="2" charset="-79"/>
              </a:rPr>
              <a:t>Demonstrates </a:t>
            </a:r>
          </a:p>
          <a:p>
            <a:r>
              <a:rPr lang="en-US" sz="2200" dirty="0" smtClean="0">
                <a:solidFill>
                  <a:srgbClr val="7030A0"/>
                </a:solidFill>
                <a:latin typeface="Arial Black" pitchFamily="34" charset="0"/>
                <a:cs typeface="Aharoni" pitchFamily="2" charset="-79"/>
              </a:rPr>
              <a:t>consistency </a:t>
            </a:r>
            <a:endParaRPr lang="en-US" sz="2200" dirty="0">
              <a:solidFill>
                <a:srgbClr val="7030A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2464713"/>
            <a:ext cx="396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70C0"/>
                </a:solidFill>
                <a:latin typeface="Arial Black" pitchFamily="34" charset="0"/>
              </a:rPr>
              <a:t>Supports comparability</a:t>
            </a:r>
            <a:endParaRPr lang="en-US" sz="22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2971800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3300"/>
                </a:solidFill>
                <a:latin typeface="Arial Black" pitchFamily="34" charset="0"/>
              </a:rPr>
              <a:t>Supports international recognition</a:t>
            </a:r>
            <a:endParaRPr lang="en-US" sz="2000" dirty="0">
              <a:solidFill>
                <a:srgbClr val="003300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0" y="2362200"/>
            <a:ext cx="3352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FF"/>
                </a:solidFill>
                <a:latin typeface="Arial Black" pitchFamily="34" charset="0"/>
              </a:rPr>
              <a:t>Supports portability </a:t>
            </a:r>
            <a:endParaRPr lang="en-US" sz="2200" dirty="0">
              <a:solidFill>
                <a:srgbClr val="FF00FF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29200" y="16764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BC7A44"/>
                </a:solidFill>
                <a:latin typeface="Arial Black" pitchFamily="34" charset="0"/>
              </a:rPr>
              <a:t>Provides pathways</a:t>
            </a:r>
            <a:endParaRPr lang="en-US" sz="2400" dirty="0">
              <a:solidFill>
                <a:srgbClr val="BC7A44"/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5486400"/>
            <a:ext cx="411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Arial Black" pitchFamily="34" charset="0"/>
              </a:rPr>
              <a:t>Provides external reference point</a:t>
            </a:r>
            <a:endParaRPr lang="en-US" sz="24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4419600"/>
            <a:ext cx="396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Recognises range of learning</a:t>
            </a:r>
            <a:endParaRPr lang="en-US" sz="2200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" y="3733800"/>
            <a:ext cx="396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C000"/>
                </a:solidFill>
                <a:latin typeface="Arial Black" pitchFamily="34" charset="0"/>
              </a:rPr>
              <a:t>Allows transparency</a:t>
            </a:r>
            <a:endParaRPr lang="en-US" sz="2200" dirty="0">
              <a:solidFill>
                <a:srgbClr val="FFC000"/>
              </a:solidFill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3048000"/>
            <a:ext cx="3581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33CC33"/>
                </a:solidFill>
                <a:latin typeface="Arial Black" pitchFamily="34" charset="0"/>
              </a:rPr>
              <a:t>Supports credibility</a:t>
            </a:r>
            <a:endParaRPr lang="en-US" sz="2200" dirty="0">
              <a:solidFill>
                <a:srgbClr val="33CC33"/>
              </a:solidFill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29200" y="381000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 Black" pitchFamily="34" charset="0"/>
              </a:rPr>
              <a:t>Supports recognition of prior learning</a:t>
            </a:r>
            <a:endParaRPr lang="en-US" sz="2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29200" y="457200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C9900"/>
                </a:solidFill>
                <a:latin typeface="Arial Black" pitchFamily="34" charset="0"/>
              </a:rPr>
              <a:t>Provides a focus on learning outcomes</a:t>
            </a:r>
            <a:endParaRPr lang="en-US" sz="2000" dirty="0">
              <a:solidFill>
                <a:srgbClr val="CC9900"/>
              </a:solidFill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29200" y="5486400"/>
            <a:ext cx="312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Arial Black" pitchFamily="34" charset="0"/>
              </a:rPr>
              <a:t>Supports a national understanding of education provision</a:t>
            </a:r>
            <a:endParaRPr lang="en-US" dirty="0">
              <a:solidFill>
                <a:srgbClr val="0033CC"/>
              </a:solidFill>
              <a:latin typeface="Arial Black" pitchFamily="34" charset="0"/>
            </a:endParaRPr>
          </a:p>
        </p:txBody>
      </p:sp>
      <p:sp>
        <p:nvSpPr>
          <p:cNvPr id="17" name="Flowchart: Process 16"/>
          <p:cNvSpPr/>
          <p:nvPr/>
        </p:nvSpPr>
        <p:spPr>
          <a:xfrm>
            <a:off x="533400" y="1524000"/>
            <a:ext cx="3886200" cy="76200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lowchart: Process 28"/>
          <p:cNvSpPr/>
          <p:nvPr/>
        </p:nvSpPr>
        <p:spPr>
          <a:xfrm>
            <a:off x="533400" y="2438400"/>
            <a:ext cx="3886200" cy="45720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Process 29"/>
          <p:cNvSpPr/>
          <p:nvPr/>
        </p:nvSpPr>
        <p:spPr>
          <a:xfrm>
            <a:off x="533400" y="3048000"/>
            <a:ext cx="3886200" cy="53340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lowchart: Process 30"/>
          <p:cNvSpPr/>
          <p:nvPr/>
        </p:nvSpPr>
        <p:spPr>
          <a:xfrm>
            <a:off x="533400" y="3733800"/>
            <a:ext cx="3886200" cy="53340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Process 31"/>
          <p:cNvSpPr/>
          <p:nvPr/>
        </p:nvSpPr>
        <p:spPr>
          <a:xfrm>
            <a:off x="533400" y="4419600"/>
            <a:ext cx="3886200" cy="83820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lowchart: Process 32"/>
          <p:cNvSpPr/>
          <p:nvPr/>
        </p:nvSpPr>
        <p:spPr>
          <a:xfrm>
            <a:off x="533400" y="5410200"/>
            <a:ext cx="3886200" cy="91440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lowchart: Process 33"/>
          <p:cNvSpPr/>
          <p:nvPr/>
        </p:nvSpPr>
        <p:spPr>
          <a:xfrm>
            <a:off x="4648200" y="1524000"/>
            <a:ext cx="3886200" cy="68580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lowchart: Process 34"/>
          <p:cNvSpPr/>
          <p:nvPr/>
        </p:nvSpPr>
        <p:spPr>
          <a:xfrm>
            <a:off x="4648200" y="2286000"/>
            <a:ext cx="3886200" cy="53340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lowchart: Process 35"/>
          <p:cNvSpPr/>
          <p:nvPr/>
        </p:nvSpPr>
        <p:spPr>
          <a:xfrm>
            <a:off x="4648200" y="2895600"/>
            <a:ext cx="3886200" cy="83820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lowchart: Process 36"/>
          <p:cNvSpPr/>
          <p:nvPr/>
        </p:nvSpPr>
        <p:spPr>
          <a:xfrm>
            <a:off x="4648200" y="3810000"/>
            <a:ext cx="3886200" cy="68580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lowchart: Process 37"/>
          <p:cNvSpPr/>
          <p:nvPr/>
        </p:nvSpPr>
        <p:spPr>
          <a:xfrm>
            <a:off x="4648200" y="4572000"/>
            <a:ext cx="3886200" cy="76200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lowchart: Process 38"/>
          <p:cNvSpPr/>
          <p:nvPr/>
        </p:nvSpPr>
        <p:spPr>
          <a:xfrm>
            <a:off x="4648200" y="5486400"/>
            <a:ext cx="3886200" cy="91440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"/>
                                            </p:cond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3"/>
                                            </p:cond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9"/>
                                            </p:cond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5"/>
                                            </p:cond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1"/>
                                            </p:cond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7"/>
                                            </p:cond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3"/>
                                            </p:cond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Aim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00"/>
          </a:xfrm>
          <a:solidFill>
            <a:srgbClr val="6699FF">
              <a:alpha val="67843"/>
            </a:srgbClr>
          </a:solidFill>
        </p:spPr>
        <p:txBody>
          <a:bodyPr/>
          <a:lstStyle/>
          <a:p>
            <a:pPr>
              <a:buNone/>
            </a:pPr>
            <a:r>
              <a:rPr lang="en-GB" dirty="0" smtClean="0"/>
              <a:t>	The </a:t>
            </a:r>
            <a:r>
              <a:rPr lang="en-GB" dirty="0" smtClean="0"/>
              <a:t>aim of this project is to revise and further develop the current OQF into a comprehensive qualifications framework for Oman which, when implemented, will address identified needs across all education sectors in Oman </a:t>
            </a:r>
            <a:r>
              <a:rPr lang="en-GB" dirty="0" smtClean="0"/>
              <a:t>and </a:t>
            </a:r>
            <a:r>
              <a:rPr lang="en-GB" dirty="0" smtClean="0"/>
              <a:t>assist Oman in achieving national goals. 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34D-0A80-4E5C-9CDD-C49B030E4B04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Scope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Two main aspects: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Design and creation of a comprehensive OQF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Planning for the effective implementation and maintenance of the framework</a:t>
            </a:r>
          </a:p>
          <a:p>
            <a:r>
              <a:rPr lang="en-US" dirty="0" smtClean="0"/>
              <a:t>Three stages of the project: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smtClean="0">
                <a:solidFill>
                  <a:srgbClr val="C00000"/>
                </a:solidFill>
              </a:rPr>
              <a:t>STAGE A: </a:t>
            </a:r>
            <a:r>
              <a:rPr lang="en-US" sz="2400" dirty="0" smtClean="0"/>
              <a:t>Development of a conceptual design and supporting rationale and draft policies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smtClean="0">
                <a:solidFill>
                  <a:srgbClr val="C00000"/>
                </a:solidFill>
              </a:rPr>
              <a:t>STAGE B: </a:t>
            </a:r>
            <a:r>
              <a:rPr lang="en-US" sz="2400" dirty="0" smtClean="0"/>
              <a:t>Creation and communication of the OQF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smtClean="0">
                <a:solidFill>
                  <a:srgbClr val="C00000"/>
                </a:solidFill>
              </a:rPr>
              <a:t>STAGE C: </a:t>
            </a:r>
            <a:r>
              <a:rPr lang="en-US" sz="2400" dirty="0" smtClean="0"/>
              <a:t>Development of a comprehensive plan for the implementation and maintenance of the OQF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34D-0A80-4E5C-9CDD-C49B030E4B04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014663"/>
            <a:ext cx="95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Consultative Approach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sz="2800" dirty="0" smtClean="0"/>
              <a:t>A consultative approach is facilitated through: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smtClean="0"/>
              <a:t>The formation of an Oversight Committee which represents a wide range of stakeholders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smtClean="0"/>
              <a:t>Oversight Committee members supporting consultation within their organisations/peers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smtClean="0"/>
              <a:t>The publication of documentation on the OAAA website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smtClean="0"/>
              <a:t>The involvement of external experts who will comment on draft versions of documentation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smtClean="0"/>
              <a:t>The organisation of a National Symposium to maximise outreach and opportunities to provide feedback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smtClean="0"/>
              <a:t>An ongoing media campaign</a:t>
            </a:r>
          </a:p>
          <a:p>
            <a:pPr lvl="1">
              <a:buFont typeface="Courier New" pitchFamily="49" charset="0"/>
              <a:buChar char="o"/>
            </a:pPr>
            <a:endParaRPr lang="en-US" sz="2400" dirty="0" smtClean="0"/>
          </a:p>
          <a:p>
            <a:pPr lvl="1">
              <a:buFont typeface="Courier New" pitchFamily="49" charset="0"/>
              <a:buChar char="o"/>
            </a:pPr>
            <a:endParaRPr lang="en-US" dirty="0" smtClean="0"/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34D-0A80-4E5C-9CDD-C49B030E4B04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014663"/>
            <a:ext cx="95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808038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 Plan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4475" y="1219200"/>
            <a:ext cx="8697913" cy="59436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35000"/>
              </a:spcBef>
              <a:buNone/>
            </a:pP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34D-0A80-4E5C-9CDD-C49B030E4B04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34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562600" y="685800"/>
            <a:ext cx="1295400" cy="76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Committee Feedback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34D-0A80-4E5C-9CDD-C49B030E4B04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4564" t="23571" r="65145" b="9085"/>
          <a:stretch>
            <a:fillRect/>
          </a:stretch>
        </p:blipFill>
        <p:spPr bwMode="auto">
          <a:xfrm>
            <a:off x="518160" y="1352550"/>
            <a:ext cx="3977640" cy="4972050"/>
          </a:xfrm>
          <a:prstGeom prst="rect">
            <a:avLst/>
          </a:prstGeom>
          <a:noFill/>
          <a:ln w="9525">
            <a:solidFill>
              <a:schemeClr val="accent4"/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876800" y="1447800"/>
            <a:ext cx="3581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OQF Oversight Committee feedback on the draft proposal is important; this proposal will form the basis of the agreed project outcomes and deliverables with the external partner</a:t>
            </a:r>
          </a:p>
          <a:p>
            <a:endParaRPr lang="en-US" sz="2400" dirty="0" smtClean="0"/>
          </a:p>
          <a:p>
            <a:r>
              <a:rPr lang="en-US" sz="2400" i="1" dirty="0" smtClean="0"/>
              <a:t>Feedback to be submitted to Fakhriya Al Habsi by 15 July 2014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2722</TotalTime>
  <Words>331</Words>
  <Application>Microsoft Office PowerPoint</Application>
  <PresentationFormat>On-screen Show (4:3)</PresentationFormat>
  <Paragraphs>71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Default Design</vt:lpstr>
      <vt:lpstr>Custom Design</vt:lpstr>
      <vt:lpstr>  Oman Academic Accreditation  Authority (OAAA)   Oman Qualifications Framework: Project Proposal  OQF Oversight Committee  24 June 2014 </vt:lpstr>
      <vt:lpstr>Outline</vt:lpstr>
      <vt:lpstr>Background</vt:lpstr>
      <vt:lpstr>Suggested desired features</vt:lpstr>
      <vt:lpstr>Project Aim</vt:lpstr>
      <vt:lpstr>Project Scope</vt:lpstr>
      <vt:lpstr>A Consultative Approach</vt:lpstr>
      <vt:lpstr>Action Plan</vt:lpstr>
      <vt:lpstr>Committee Feedback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T.Goodliffe</dc:creator>
  <cp:lastModifiedBy>TGoodliffe</cp:lastModifiedBy>
  <cp:revision>300</cp:revision>
  <dcterms:created xsi:type="dcterms:W3CDTF">2011-02-02T09:47:16Z</dcterms:created>
  <dcterms:modified xsi:type="dcterms:W3CDTF">2014-06-24T10:13:14Z</dcterms:modified>
</cp:coreProperties>
</file>